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8" r:id="rId3"/>
    <p:sldId id="270" r:id="rId4"/>
    <p:sldId id="267" r:id="rId5"/>
    <p:sldId id="279" r:id="rId6"/>
    <p:sldId id="269" r:id="rId7"/>
    <p:sldId id="258" r:id="rId8"/>
    <p:sldId id="271" r:id="rId9"/>
    <p:sldId id="259" r:id="rId10"/>
    <p:sldId id="261" r:id="rId11"/>
    <p:sldId id="262" r:id="rId12"/>
    <p:sldId id="260" r:id="rId13"/>
    <p:sldId id="263" r:id="rId14"/>
    <p:sldId id="272" r:id="rId15"/>
    <p:sldId id="264" r:id="rId16"/>
    <p:sldId id="273" r:id="rId17"/>
    <p:sldId id="274" r:id="rId18"/>
    <p:sldId id="265" r:id="rId19"/>
    <p:sldId id="275" r:id="rId20"/>
    <p:sldId id="276" r:id="rId21"/>
    <p:sldId id="266" r:id="rId22"/>
    <p:sldId id="277" r:id="rId23"/>
    <p:sldId id="256" r:id="rId24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4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844515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3625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85002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17011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668332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8443410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5897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4976939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056418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10699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263606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alpha val="70000"/>
                <a:lumMod val="95000"/>
                <a:lumOff val="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O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3176AF-C65E-4F6B-B2AB-3642DD286282}" type="datetimeFigureOut">
              <a:rPr lang="es-CO" smtClean="0"/>
              <a:t>01/09/2015</a:t>
            </a:fld>
            <a:endParaRPr lang="es-CO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1E1CDD-88F8-457C-9521-0C1BE3662CB0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448584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girvin.com/blog/wp-content/uploads/2010/07/passion_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2323" y="1322452"/>
            <a:ext cx="9794315" cy="4635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Image result for What is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682" t="9502" r="35010" b="11804"/>
          <a:stretch/>
        </p:blipFill>
        <p:spPr bwMode="auto">
          <a:xfrm>
            <a:off x="7774796" y="457156"/>
            <a:ext cx="3804586" cy="3455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7021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Image result for good product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13358"/>
            <a:ext cx="3904393" cy="2455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Image result for good product 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6421" y="837525"/>
            <a:ext cx="3964678" cy="2007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result for good product 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9394" y="444523"/>
            <a:ext cx="3040298" cy="2793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Image result for good product desig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148" y="3573850"/>
            <a:ext cx="2176657" cy="2905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Image result for good product design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5216" y="3733286"/>
            <a:ext cx="3248653" cy="25552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Image result for good product desig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6801" y="3268960"/>
            <a:ext cx="3483917" cy="3483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452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newtech-enews.com/images/Best%20Of%20Best%20%20Red%20Dot%20Product%20Design%202011_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21" y="463662"/>
            <a:ext cx="3999966" cy="333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Image result for good product 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8202" y="589215"/>
            <a:ext cx="4002172" cy="3204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Image result for good product 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0120" y="4098084"/>
            <a:ext cx="3163967" cy="24567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Image result for good product desig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4456" y="4098084"/>
            <a:ext cx="2465781" cy="2498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s://lh6.googleusercontent.com/-X04F6QsD5kY/TW3Sldq_iiI/AAAAAAAAAE4/4-cMY3dvYGg/s1600/karl_zahn_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962" y="4098084"/>
            <a:ext cx="3637595" cy="2570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Image result for good desig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4689" y="750720"/>
            <a:ext cx="3619602" cy="3043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441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888923" y="3605761"/>
            <a:ext cx="10346429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i="1" dirty="0">
                <a:latin typeface="+mj-lt"/>
              </a:rPr>
              <a:t>I am troubled by the devaluing of the word “design”. I find myself now being somewhat embarrassed to be called a designer. In fact I prefer the German term, Gestalt-</a:t>
            </a:r>
            <a:r>
              <a:rPr lang="en-US" sz="2400" i="1" dirty="0" err="1">
                <a:latin typeface="+mj-lt"/>
              </a:rPr>
              <a:t>Ingenieur</a:t>
            </a:r>
            <a:r>
              <a:rPr lang="en-US" sz="2400" i="1" dirty="0">
                <a:latin typeface="+mj-lt"/>
              </a:rPr>
              <a:t>. Apple and </a:t>
            </a:r>
            <a:r>
              <a:rPr lang="en-US" sz="2400" i="1" dirty="0" err="1">
                <a:latin typeface="+mj-lt"/>
              </a:rPr>
              <a:t>Vitsoe</a:t>
            </a:r>
            <a:r>
              <a:rPr lang="en-US" sz="2400" i="1" dirty="0">
                <a:latin typeface="+mj-lt"/>
              </a:rPr>
              <a:t> are relatively lone voices treating the discipline of design seriously in all corners of their businesses. They understand that design is not simply an adjective to place in front of a product’s name to somehow artificially enhance its value. Ever fewer people appear to understand that design is a serious profession; and for our future welfare we need more companies to take that profession seriously</a:t>
            </a:r>
            <a:endParaRPr lang="es-CO" sz="2400" dirty="0">
              <a:latin typeface="+mj-lt"/>
            </a:endParaRPr>
          </a:p>
        </p:txBody>
      </p:sp>
      <p:pic>
        <p:nvPicPr>
          <p:cNvPr id="10242" name="Picture 2" descr="Image result for product designer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1172" y="220287"/>
            <a:ext cx="3981855" cy="313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Image result for product designers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21" t="-12069" r="12037" b="12069"/>
          <a:stretch/>
        </p:blipFill>
        <p:spPr bwMode="auto">
          <a:xfrm>
            <a:off x="6183518" y="398561"/>
            <a:ext cx="3802455" cy="277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852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mage result for bad product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0561" y="3253254"/>
            <a:ext cx="3900940" cy="2687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Image result for bad product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r="9343"/>
          <a:stretch/>
        </p:blipFill>
        <p:spPr bwMode="auto">
          <a:xfrm>
            <a:off x="153902" y="309305"/>
            <a:ext cx="2646074" cy="175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Image result for bad product desig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6507" y="3253254"/>
            <a:ext cx="3252225" cy="2436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Image result for poorly designed products examp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8745" y="3253254"/>
            <a:ext cx="3414007" cy="2661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age result for bad product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r="9343"/>
          <a:stretch/>
        </p:blipFill>
        <p:spPr bwMode="auto">
          <a:xfrm>
            <a:off x="2406305" y="323922"/>
            <a:ext cx="2646074" cy="175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Image result for bad product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r="9343"/>
          <a:stretch/>
        </p:blipFill>
        <p:spPr bwMode="auto">
          <a:xfrm>
            <a:off x="4667749" y="323922"/>
            <a:ext cx="2646074" cy="175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Image result for bad product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r="9343"/>
          <a:stretch/>
        </p:blipFill>
        <p:spPr bwMode="auto">
          <a:xfrm>
            <a:off x="6929205" y="309305"/>
            <a:ext cx="2646074" cy="175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Image result for bad product design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4" r="9343"/>
          <a:stretch/>
        </p:blipFill>
        <p:spPr bwMode="auto">
          <a:xfrm>
            <a:off x="9176075" y="309305"/>
            <a:ext cx="2646074" cy="1758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429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ángulo 6"/>
          <p:cNvSpPr/>
          <p:nvPr/>
        </p:nvSpPr>
        <p:spPr>
          <a:xfrm>
            <a:off x="0" y="5617335"/>
            <a:ext cx="12192000" cy="5581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/>
          <p:cNvSpPr/>
          <p:nvPr/>
        </p:nvSpPr>
        <p:spPr>
          <a:xfrm>
            <a:off x="0" y="1171426"/>
            <a:ext cx="12192000" cy="558197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pic>
        <p:nvPicPr>
          <p:cNvPr id="2" name="Picture 10" descr="Image result for bad product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67" y="752590"/>
            <a:ext cx="4007929" cy="2990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Image result for bad product 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662" y="752590"/>
            <a:ext cx="3372348" cy="3268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8" descr="http://www.jnd.org/dn.mss/ms_photos/Norman-CoffeePotMasochis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0397" y="2970119"/>
            <a:ext cx="2809875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Image result for poorly designed products examples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894" y="4111938"/>
            <a:ext cx="3447700" cy="2292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000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normandthegang.files.wordpress.com/2012/08/500x_design-shouldnt-dominate.jpeg?w=750&amp;h=48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3679" y="1154367"/>
            <a:ext cx="7362932" cy="4712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394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://www.suite-logique.fr/le-blog/wp-content/uploads/2015/05/534x300xsteve-jobs-citation-experience-utilisateur-site-internet-design-is-not-just-what-it-looks-like.jpg.pagespeed.ic.ljeIQ-2JF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3989" y="787784"/>
            <a:ext cx="9832036" cy="5523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502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static1.squarespace.com/static/5411b34ee4b0aa818cc870ab/t/55658c84e4b060546951c9c9/1432718469919/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62" y="973251"/>
            <a:ext cx="10783875" cy="475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9681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http://image.slidesharecdn.com/theartofdesign-140616111045-phpapp02/95/the-art-of-design-design-thinking-20-638.jpg?cb=140291714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238" y="734464"/>
            <a:ext cx="7789821" cy="5853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4873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://image.slidesharecdn.com/designthinkingandinnovationshare-120904233334-phpapp02/95/design-thinking-and-innovation-2-728.jpg?cb=134680724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5081" y="611961"/>
            <a:ext cx="7678340" cy="5758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47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ángulo 9"/>
          <p:cNvSpPr/>
          <p:nvPr/>
        </p:nvSpPr>
        <p:spPr>
          <a:xfrm>
            <a:off x="5925493" y="1772685"/>
            <a:ext cx="5047307" cy="9524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4" name="Rectángulo 3"/>
          <p:cNvSpPr/>
          <p:nvPr/>
        </p:nvSpPr>
        <p:spPr>
          <a:xfrm>
            <a:off x="5925493" y="1772685"/>
            <a:ext cx="58711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development of new technologies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accent5">
                    <a:lumMod val="75000"/>
                  </a:schemeClr>
                </a:solidFill>
                <a:latin typeface="+mj-lt"/>
              </a:rPr>
              <a:t>rise to profound changes in society</a:t>
            </a:r>
            <a:endParaRPr lang="es-CO" sz="2400" dirty="0">
              <a:solidFill>
                <a:schemeClr val="accent5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579422" y="3616316"/>
            <a:ext cx="1095469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we access and process information</a:t>
            </a:r>
          </a:p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we adapt our environment</a:t>
            </a:r>
          </a:p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we communicate with others</a:t>
            </a:r>
          </a:p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we are able to solve problems</a:t>
            </a:r>
          </a:p>
          <a:p>
            <a:pPr marL="514350" indent="-514350" algn="ctr">
              <a:buFont typeface="Wingdings" panose="05000000000000000000" pitchFamily="2" charset="2"/>
              <a:buChar char="ü"/>
            </a:pPr>
            <a:r>
              <a:rPr lang="en-US" sz="32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How we work and live</a:t>
            </a:r>
            <a:endParaRPr lang="es-CO" sz="32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905347" y="1864166"/>
            <a:ext cx="5282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err="1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What</a:t>
            </a:r>
            <a:r>
              <a:rPr lang="es-CO" sz="4400" dirty="0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 </a:t>
            </a:r>
            <a:r>
              <a:rPr lang="es-CO" sz="4400" dirty="0" err="1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is</a:t>
            </a:r>
            <a:r>
              <a:rPr lang="es-CO" sz="4400" dirty="0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 </a:t>
            </a:r>
            <a:r>
              <a:rPr lang="es-CO" sz="4400" dirty="0" err="1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design</a:t>
            </a:r>
            <a:r>
              <a:rPr lang="es-CO" sz="4400" dirty="0" smtClean="0">
                <a:solidFill>
                  <a:schemeClr val="accent5">
                    <a:lumMod val="50000"/>
                  </a:schemeClr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?</a:t>
            </a:r>
            <a:endParaRPr lang="es-CO" sz="4400" dirty="0">
              <a:solidFill>
                <a:schemeClr val="accent5">
                  <a:lumMod val="50000"/>
                </a:schemeClr>
              </a:solidFill>
              <a:latin typeface="Clarendon Blk BT" panose="02040905050505020204" pitchFamily="18" charset="0"/>
              <a:cs typeface="Arabic Typesetting" panose="03020402040406030203" pitchFamily="66" charset="-78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841973" y="1849627"/>
            <a:ext cx="52828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4400" dirty="0" err="1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What</a:t>
            </a:r>
            <a:r>
              <a:rPr lang="es-CO" sz="4400" dirty="0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 </a:t>
            </a:r>
            <a:r>
              <a:rPr lang="es-CO" sz="4400" dirty="0" err="1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is</a:t>
            </a:r>
            <a:r>
              <a:rPr lang="es-CO" sz="4400" dirty="0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 </a:t>
            </a:r>
            <a:r>
              <a:rPr lang="es-CO" sz="4400" dirty="0" err="1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design</a:t>
            </a:r>
            <a:r>
              <a:rPr lang="es-CO" sz="4400" dirty="0" smtClean="0">
                <a:solidFill>
                  <a:schemeClr val="bg1"/>
                </a:solidFill>
                <a:latin typeface="Clarendon Blk BT" panose="02040905050505020204" pitchFamily="18" charset="0"/>
                <a:cs typeface="Arabic Typesetting" panose="03020402040406030203" pitchFamily="66" charset="-78"/>
              </a:rPr>
              <a:t>?</a:t>
            </a:r>
            <a:endParaRPr lang="es-CO" sz="4400" dirty="0">
              <a:solidFill>
                <a:schemeClr val="bg1"/>
              </a:solidFill>
              <a:latin typeface="Clarendon Blk BT" panose="02040905050505020204" pitchFamily="18" charset="0"/>
              <a:cs typeface="Arabic Typesetting" panose="03020402040406030203" pitchFamily="66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55121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http://image.slidesharecdn.com/circulardesignclasskickoffcirco-arjannavanderplas-150430062633-conversion-gate02/95/circular-design-class-kickoff-arjanna-van-der-plas-circle-economy-11-638.jpg?cb=143037589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9082" y="498984"/>
            <a:ext cx="7741746" cy="5817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269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http://image.slidesharecdn.com/dtbyferdiuberblick-150707184644-lva1-app6891/95/design-thinking-berblick-by-ferdinand-grah-6-638.jpg?cb=14362950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4602" y="409293"/>
            <a:ext cx="8161011" cy="6132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381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Image result for What is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1001" y="874025"/>
            <a:ext cx="7757154" cy="527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4399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Image result for What is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7454" y="851025"/>
            <a:ext cx="4024603" cy="5613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3186820" y="1828800"/>
            <a:ext cx="2670772" cy="15391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6" name="Rectángulo 5"/>
          <p:cNvSpPr/>
          <p:nvPr/>
        </p:nvSpPr>
        <p:spPr>
          <a:xfrm>
            <a:off x="0" y="4033378"/>
            <a:ext cx="5638800" cy="14026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" name="Rectángulo 1"/>
          <p:cNvSpPr/>
          <p:nvPr/>
        </p:nvSpPr>
        <p:spPr>
          <a:xfrm>
            <a:off x="78318" y="6224315"/>
            <a:ext cx="57792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dirty="0"/>
              <a:t>http://www.technologystudent.com/prddes1/prddex1.html</a:t>
            </a:r>
          </a:p>
        </p:txBody>
      </p:sp>
    </p:spTree>
    <p:extLst>
      <p:ext uri="{BB962C8B-B14F-4D97-AF65-F5344CB8AC3E}">
        <p14:creationId xmlns:p14="http://schemas.microsoft.com/office/powerpoint/2010/main" val="299017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267080" y="2784404"/>
            <a:ext cx="3161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solidFill>
                  <a:schemeClr val="bg1"/>
                </a:solidFill>
                <a:latin typeface="Clarendon Blk BT" panose="02040905050505020204" pitchFamily="18" charset="0"/>
              </a:rPr>
              <a:t>DESIGN</a:t>
            </a:r>
            <a:endParaRPr lang="es-CO" sz="4800" b="1" dirty="0">
              <a:solidFill>
                <a:schemeClr val="bg1"/>
              </a:solidFill>
              <a:latin typeface="Clarendon Blk BT" panose="02040905050505020204" pitchFamily="18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3722429" y="2645273"/>
            <a:ext cx="236325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2000" indent="-1440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Creativity </a:t>
            </a:r>
          </a:p>
          <a:p>
            <a:pPr marL="72000" indent="-144000">
              <a:buFont typeface="Arial" panose="020B0604020202020204" pitchFamily="34" charset="0"/>
              <a:buChar char="•"/>
            </a:pPr>
            <a:r>
              <a:rPr lang="en-US" sz="2800" dirty="0">
                <a:latin typeface="+mj-lt"/>
              </a:rPr>
              <a:t>Innovation</a:t>
            </a:r>
            <a:endParaRPr lang="es-CO" sz="2800" dirty="0">
              <a:latin typeface="+mj-l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16871" y="2738572"/>
            <a:ext cx="3161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800" b="1" dirty="0">
                <a:latin typeface="Clarendon Blk BT" panose="02040905050505020204" pitchFamily="18" charset="0"/>
              </a:rPr>
              <a:t>DESIGN</a:t>
            </a:r>
            <a:endParaRPr lang="es-CO" sz="4800" b="1" dirty="0">
              <a:latin typeface="Clarendon Blk BT" panose="02040905050505020204" pitchFamily="18" charset="0"/>
            </a:endParaRPr>
          </a:p>
        </p:txBody>
      </p:sp>
      <p:sp>
        <p:nvSpPr>
          <p:cNvPr id="4" name="Rectángulo 3"/>
          <p:cNvSpPr/>
          <p:nvPr/>
        </p:nvSpPr>
        <p:spPr>
          <a:xfrm>
            <a:off x="6395178" y="2677018"/>
            <a:ext cx="211564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>
                <a:latin typeface="+mj-lt"/>
              </a:rPr>
              <a:t>Products  and </a:t>
            </a:r>
            <a:endParaRPr lang="en-US" sz="2800" dirty="0" smtClean="0">
              <a:latin typeface="+mj-lt"/>
            </a:endParaRPr>
          </a:p>
          <a:p>
            <a:r>
              <a:rPr lang="en-US" sz="2800" dirty="0" smtClean="0">
                <a:latin typeface="+mj-lt"/>
              </a:rPr>
              <a:t>Systems</a:t>
            </a:r>
            <a:endParaRPr lang="es-CO" sz="2800" dirty="0">
              <a:latin typeface="+mj-lt"/>
            </a:endParaRPr>
          </a:p>
        </p:txBody>
      </p:sp>
      <p:sp>
        <p:nvSpPr>
          <p:cNvPr id="5" name="Rectángulo 4"/>
          <p:cNvSpPr/>
          <p:nvPr/>
        </p:nvSpPr>
        <p:spPr>
          <a:xfrm>
            <a:off x="8658332" y="2076517"/>
            <a:ext cx="244191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j-lt"/>
              </a:rPr>
              <a:t>Allowing designers to redefine and manage generation of further thought through prototyping, experimentation and adaptation</a:t>
            </a:r>
          </a:p>
        </p:txBody>
      </p:sp>
      <p:sp>
        <p:nvSpPr>
          <p:cNvPr id="6" name="Flecha derecha 5"/>
          <p:cNvSpPr/>
          <p:nvPr/>
        </p:nvSpPr>
        <p:spPr>
          <a:xfrm>
            <a:off x="3233542" y="3017400"/>
            <a:ext cx="488887" cy="13667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7" name="Flecha derecha 6"/>
          <p:cNvSpPr/>
          <p:nvPr/>
        </p:nvSpPr>
        <p:spPr>
          <a:xfrm>
            <a:off x="5758781" y="2980106"/>
            <a:ext cx="488887" cy="136672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62611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569389" y="2504010"/>
            <a:ext cx="430145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Use well </a:t>
            </a:r>
            <a:r>
              <a:rPr lang="en-US" sz="2400" dirty="0" smtClean="0"/>
              <a:t>established </a:t>
            </a:r>
            <a:r>
              <a:rPr lang="en-US" sz="2400" dirty="0"/>
              <a:t>design principles and processes </a:t>
            </a:r>
            <a:endParaRPr lang="es-CO" sz="2400" dirty="0"/>
          </a:p>
        </p:txBody>
      </p:sp>
      <p:sp>
        <p:nvSpPr>
          <p:cNvPr id="4" name="Rectángulo 3"/>
          <p:cNvSpPr/>
          <p:nvPr/>
        </p:nvSpPr>
        <p:spPr>
          <a:xfrm>
            <a:off x="719299" y="4677668"/>
            <a:ext cx="400163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… </a:t>
            </a:r>
            <a:r>
              <a:rPr lang="en-US" sz="2800" dirty="0"/>
              <a:t>to succeed Design Cycle</a:t>
            </a:r>
            <a:endParaRPr lang="es-CO" sz="2800" dirty="0"/>
          </a:p>
        </p:txBody>
      </p:sp>
      <p:sp>
        <p:nvSpPr>
          <p:cNvPr id="5" name="Rectángulo 4"/>
          <p:cNvSpPr/>
          <p:nvPr/>
        </p:nvSpPr>
        <p:spPr>
          <a:xfrm>
            <a:off x="0" y="440584"/>
            <a:ext cx="48352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larendon Blk BT" panose="02040905050505020204" pitchFamily="18" charset="0"/>
                <a:ea typeface="Adobe Gothic Std B" panose="020B0800000000000000" pitchFamily="34" charset="-128"/>
              </a:rPr>
              <a:t>Component </a:t>
            </a:r>
            <a:r>
              <a:rPr lang="en-US" sz="4000" b="1" dirty="0" smtClean="0">
                <a:latin typeface="Clarendon Blk BT" panose="02040905050505020204" pitchFamily="18" charset="0"/>
                <a:ea typeface="Adobe Gothic Std B" panose="020B0800000000000000" pitchFamily="34" charset="-128"/>
              </a:rPr>
              <a:t>Design</a:t>
            </a:r>
            <a:endParaRPr lang="es-CO" sz="4000" b="1" dirty="0">
              <a:latin typeface="Clarendon Blk BT" panose="02040905050505020204" pitchFamily="18" charset="0"/>
              <a:ea typeface="Adobe Gothic Std B" panose="020B0800000000000000" pitchFamily="34" charset="-128"/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560" y="329470"/>
            <a:ext cx="5917467" cy="5940053"/>
          </a:xfrm>
          <a:prstGeom prst="rect">
            <a:avLst/>
          </a:prstGeom>
        </p:spPr>
      </p:pic>
      <p:sp>
        <p:nvSpPr>
          <p:cNvPr id="7" name="Rectángulo 6"/>
          <p:cNvSpPr/>
          <p:nvPr/>
        </p:nvSpPr>
        <p:spPr>
          <a:xfrm>
            <a:off x="58881" y="457901"/>
            <a:ext cx="483522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solidFill>
                  <a:schemeClr val="bg1"/>
                </a:solidFill>
                <a:latin typeface="Clarendon Blk BT" panose="02040905050505020204" pitchFamily="18" charset="0"/>
                <a:ea typeface="Adobe Gothic Std B" panose="020B0800000000000000" pitchFamily="34" charset="-128"/>
              </a:rPr>
              <a:t>Component </a:t>
            </a:r>
            <a:r>
              <a:rPr lang="en-US" sz="4000" b="1" dirty="0" smtClean="0">
                <a:solidFill>
                  <a:schemeClr val="bg1"/>
                </a:solidFill>
                <a:latin typeface="Clarendon Blk BT" panose="02040905050505020204" pitchFamily="18" charset="0"/>
                <a:ea typeface="Adobe Gothic Std B" panose="020B0800000000000000" pitchFamily="34" charset="-128"/>
              </a:rPr>
              <a:t>Design</a:t>
            </a:r>
            <a:endParaRPr lang="es-CO" sz="4000" b="1" dirty="0">
              <a:solidFill>
                <a:schemeClr val="bg1"/>
              </a:solidFill>
              <a:latin typeface="Clarendon Blk BT" panose="02040905050505020204" pitchFamily="18" charset="0"/>
              <a:ea typeface="Adobe Gothic Std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5061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ángulo 7"/>
          <p:cNvSpPr/>
          <p:nvPr/>
        </p:nvSpPr>
        <p:spPr>
          <a:xfrm>
            <a:off x="924462" y="4065325"/>
            <a:ext cx="24075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Design in a human context</a:t>
            </a:r>
            <a:endParaRPr lang="es-CO" sz="3600" b="1" dirty="0">
              <a:solidFill>
                <a:schemeClr val="bg1"/>
              </a:solidFill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905907" y="1459196"/>
            <a:ext cx="2637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latin typeface="Clarendon Blk BT"/>
              </a:rPr>
              <a:t>Designing requires</a:t>
            </a:r>
            <a:endParaRPr lang="es-CO" sz="3600" b="1" dirty="0">
              <a:latin typeface="Clarendon Blk BT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4862719" y="1072752"/>
            <a:ext cx="732983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Substantial knowledge base of important factors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Decisions made to be supported by adequate research and investigation</a:t>
            </a:r>
            <a:endParaRPr lang="es-CO" sz="2800" dirty="0"/>
          </a:p>
        </p:txBody>
      </p:sp>
      <p:sp>
        <p:nvSpPr>
          <p:cNvPr id="4" name="Rectángulo 3"/>
          <p:cNvSpPr/>
          <p:nvPr/>
        </p:nvSpPr>
        <p:spPr>
          <a:xfrm>
            <a:off x="865581" y="4048008"/>
            <a:ext cx="24075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Design in a human context</a:t>
            </a:r>
            <a:endParaRPr lang="es-CO" sz="3600" b="1" dirty="0"/>
          </a:p>
        </p:txBody>
      </p:sp>
      <p:sp>
        <p:nvSpPr>
          <p:cNvPr id="5" name="Rectángulo 4"/>
          <p:cNvSpPr/>
          <p:nvPr/>
        </p:nvSpPr>
        <p:spPr>
          <a:xfrm>
            <a:off x="4136482" y="4048008"/>
            <a:ext cx="75561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Carried out by a community from a wide variety of backgrounds and traditions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Understand a community with certain common beliefs, methodologies, understandings and processes</a:t>
            </a:r>
            <a:endParaRPr lang="es-CO" sz="2800" dirty="0"/>
          </a:p>
        </p:txBody>
      </p:sp>
      <p:sp>
        <p:nvSpPr>
          <p:cNvPr id="6" name="Rectángulo 5"/>
          <p:cNvSpPr/>
          <p:nvPr/>
        </p:nvSpPr>
        <p:spPr>
          <a:xfrm>
            <a:off x="954397" y="1486904"/>
            <a:ext cx="26371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  <a:latin typeface="Clarendon Blk BT"/>
              </a:rPr>
              <a:t>Designing requires</a:t>
            </a:r>
            <a:endParaRPr lang="es-CO" sz="3600" b="1" dirty="0">
              <a:solidFill>
                <a:schemeClr val="bg1"/>
              </a:solidFill>
              <a:latin typeface="Clarendon Blk BT"/>
            </a:endParaRPr>
          </a:p>
        </p:txBody>
      </p:sp>
      <p:sp>
        <p:nvSpPr>
          <p:cNvPr id="7" name="Flecha derecha 6"/>
          <p:cNvSpPr/>
          <p:nvPr/>
        </p:nvSpPr>
        <p:spPr>
          <a:xfrm>
            <a:off x="3591558" y="1806949"/>
            <a:ext cx="1111827" cy="347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9" name="Flecha derecha 8"/>
          <p:cNvSpPr/>
          <p:nvPr/>
        </p:nvSpPr>
        <p:spPr>
          <a:xfrm>
            <a:off x="3273138" y="4768744"/>
            <a:ext cx="804464" cy="34748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61410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chemeClr val="tx2">
                <a:alpha val="70000"/>
                <a:lumMod val="95000"/>
                <a:lumOff val="5000"/>
              </a:schemeClr>
            </a:gs>
            <a:gs pos="77000">
              <a:schemeClr val="accent1">
                <a:lumMod val="45000"/>
                <a:lumOff val="55000"/>
              </a:schemeClr>
            </a:gs>
            <a:gs pos="89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3493316" y="433287"/>
            <a:ext cx="3935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/>
              <a:t>Design Cycle</a:t>
            </a:r>
            <a:endParaRPr lang="es-CO" sz="5400" b="1" dirty="0"/>
          </a:p>
        </p:txBody>
      </p:sp>
      <p:sp>
        <p:nvSpPr>
          <p:cNvPr id="3" name="Rectángulo 2"/>
          <p:cNvSpPr/>
          <p:nvPr/>
        </p:nvSpPr>
        <p:spPr>
          <a:xfrm>
            <a:off x="1304091" y="2115153"/>
            <a:ext cx="883301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Methodology used to structure the inquiry and analysis of </a:t>
            </a:r>
            <a:r>
              <a:rPr lang="en-US" sz="2800" dirty="0" smtClean="0"/>
              <a:t>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Development </a:t>
            </a:r>
            <a:r>
              <a:rPr lang="en-US" sz="2800" dirty="0"/>
              <a:t>of feasible </a:t>
            </a:r>
            <a:r>
              <a:rPr lang="en-US" sz="2800" dirty="0" smtClean="0"/>
              <a:t>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Creation of  </a:t>
            </a:r>
            <a:r>
              <a:rPr lang="en-US" sz="2800" dirty="0" smtClean="0"/>
              <a:t>solutions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28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/>
              <a:t>Testing and evaluation of the solution</a:t>
            </a:r>
          </a:p>
        </p:txBody>
      </p:sp>
      <p:sp>
        <p:nvSpPr>
          <p:cNvPr id="5" name="Rectángulo 4"/>
          <p:cNvSpPr/>
          <p:nvPr/>
        </p:nvSpPr>
        <p:spPr>
          <a:xfrm>
            <a:off x="3572979" y="471386"/>
            <a:ext cx="39350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5400" b="1" dirty="0">
                <a:solidFill>
                  <a:schemeClr val="bg1"/>
                </a:solidFill>
              </a:rPr>
              <a:t>Design Cycle</a:t>
            </a:r>
            <a:endParaRPr lang="es-CO" sz="5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653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63374" y="4740496"/>
            <a:ext cx="1225537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For several decades Rams designed products for Braun and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Vitsoe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, and has been a leading inspiration behind Apple’s approach to product design. The simple beauty of products such as the iPhone reflect Rams’ design aesthetic. According to the website of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Vitsoe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, “Back in the early 1980s, Dieter Rams was becoming increasingly concerned by the state of the world around him — ‘an impenetrable confusion of forms, </a:t>
            </a:r>
            <a:r>
              <a:rPr lang="en-US" sz="2800" dirty="0" err="1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colours</a:t>
            </a:r>
            <a:r>
              <a:rPr lang="en-US" sz="28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irch Std" panose="03060502040705060204" pitchFamily="66" charset="0"/>
              </a:rPr>
              <a:t> and noises.’ Aware that he was a significant contributor to that world, he asked himself an important question: is my design good design?” In response to this question, he developed the following 10 principles of good design:</a:t>
            </a:r>
            <a:endParaRPr lang="es-CO" sz="2800" dirty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irch Std" panose="03060502040705060204" pitchFamily="66" charset="0"/>
            </a:endParaRPr>
          </a:p>
        </p:txBody>
      </p:sp>
      <p:sp>
        <p:nvSpPr>
          <p:cNvPr id="3" name="CuadroTexto 2"/>
          <p:cNvSpPr txBox="1"/>
          <p:nvPr/>
        </p:nvSpPr>
        <p:spPr>
          <a:xfrm>
            <a:off x="458705" y="606583"/>
            <a:ext cx="6906285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0" dirty="0" smtClean="0">
                <a:solidFill>
                  <a:schemeClr val="bg1">
                    <a:lumMod val="9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GOOD</a:t>
            </a:r>
            <a:r>
              <a:rPr lang="es-CO" sz="15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s-CO" sz="15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3524811" y="1416701"/>
            <a:ext cx="7737694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15000" dirty="0" smtClean="0">
                <a:solidFill>
                  <a:schemeClr val="tx2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DESIGN </a:t>
            </a:r>
            <a:endParaRPr lang="es-CO" sz="15000" dirty="0">
              <a:solidFill>
                <a:schemeClr val="bg1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11266" name="Picture 2" descr="Image result for good desig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840" y="3711931"/>
            <a:ext cx="1809750" cy="2524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Image result for good desig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538" y="4254856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6" name="Picture 12" descr="Image result for good design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7" r="13669"/>
          <a:stretch/>
        </p:blipFill>
        <p:spPr bwMode="auto">
          <a:xfrm>
            <a:off x="10152886" y="4060183"/>
            <a:ext cx="1729213" cy="204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8" name="Picture 14" descr="http://knovelblogs.com/wp-content/uploads/2012/07/Product-Design-Development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6059" y="4224176"/>
            <a:ext cx="2641469" cy="171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0" name="Picture 16" descr="http://www.bloomberg.com/ss/06/10/gooddesign/image/15_hal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43" r="10883"/>
          <a:stretch/>
        </p:blipFill>
        <p:spPr bwMode="auto">
          <a:xfrm>
            <a:off x="7753997" y="3944483"/>
            <a:ext cx="2272420" cy="2291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5709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7641124" y="595232"/>
            <a:ext cx="4010685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latin typeface="+mj-lt"/>
              </a:rPr>
              <a:t>For several decades Rams designed products for Braun and </a:t>
            </a:r>
            <a:r>
              <a:rPr lang="en-US" sz="2000" dirty="0" err="1">
                <a:latin typeface="+mj-lt"/>
              </a:rPr>
              <a:t>Vitsoe</a:t>
            </a:r>
            <a:r>
              <a:rPr lang="en-US" sz="2000" dirty="0">
                <a:latin typeface="+mj-lt"/>
              </a:rPr>
              <a:t>, and has been a leading inspiration behind Apple’s approach to product design. The simple beauty of products such as the iPhone reflect Rams’ design aesthetic. According to the website of </a:t>
            </a:r>
            <a:r>
              <a:rPr lang="en-US" sz="2000" dirty="0" err="1">
                <a:latin typeface="+mj-lt"/>
              </a:rPr>
              <a:t>Vitsoe</a:t>
            </a:r>
            <a:r>
              <a:rPr lang="en-US" sz="2000" dirty="0">
                <a:latin typeface="+mj-lt"/>
              </a:rPr>
              <a:t>, “Back in the early 1980s, Dieter Rams was becoming increasingly concerned by the state of the world around him — ‘an impenetrable confusion of forms, </a:t>
            </a:r>
            <a:r>
              <a:rPr lang="en-US" sz="2000" dirty="0" err="1">
                <a:latin typeface="+mj-lt"/>
              </a:rPr>
              <a:t>colours</a:t>
            </a:r>
            <a:r>
              <a:rPr lang="en-US" sz="2000" dirty="0">
                <a:latin typeface="+mj-lt"/>
              </a:rPr>
              <a:t> and noises.’ Aware that he was a significant contributor to that world, he asked himself an important question: is my design good design?” In response to this question, he developed the following 10 principles of good design:</a:t>
            </a:r>
            <a:endParaRPr lang="es-CO" sz="2000" dirty="0">
              <a:latin typeface="+mj-lt"/>
            </a:endParaRPr>
          </a:p>
        </p:txBody>
      </p:sp>
      <p:pic>
        <p:nvPicPr>
          <p:cNvPr id="12290" name="Picture 2" descr="http://www.lifeofanarchitect.com/wp-content/uploads/2011/05/Dieter-Rams-and-his-design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98280"/>
            <a:ext cx="6888723" cy="4584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488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4685473" y="1292984"/>
            <a:ext cx="5589031" cy="44012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CO" sz="2800" i="1" dirty="0" smtClean="0"/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innovative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makes a product useful. </a:t>
            </a:r>
          </a:p>
          <a:p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aesthetic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makes a product understandable</a:t>
            </a:r>
          </a:p>
          <a:p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unobtrusive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honest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long-lasting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is thorough, down to the last detail</a:t>
            </a:r>
          </a:p>
          <a:p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is</a:t>
            </a:r>
            <a:r>
              <a:rPr lang="es-CO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s-CO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environmentally-friendly</a:t>
            </a:r>
            <a:endParaRPr lang="es-CO" sz="2800" i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2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… is as little design as possible</a:t>
            </a:r>
            <a:endParaRPr lang="es-CO" sz="28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3960063" y="948877"/>
            <a:ext cx="2455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i="1" dirty="0" smtClean="0"/>
              <a:t>.</a:t>
            </a:r>
            <a:endParaRPr lang="es-CO" dirty="0"/>
          </a:p>
        </p:txBody>
      </p:sp>
      <p:sp>
        <p:nvSpPr>
          <p:cNvPr id="13" name="CuadroTexto 12"/>
          <p:cNvSpPr txBox="1"/>
          <p:nvPr/>
        </p:nvSpPr>
        <p:spPr>
          <a:xfrm rot="16200000">
            <a:off x="-520182" y="2985754"/>
            <a:ext cx="482713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6000" i="1" dirty="0" err="1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Good</a:t>
            </a:r>
            <a:r>
              <a:rPr lang="es-CO" sz="6000" i="1" dirty="0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s-CO" sz="6000" i="1" dirty="0" err="1" smtClean="0">
                <a:solidFill>
                  <a:srgbClr val="FFC000"/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design</a:t>
            </a:r>
            <a:endParaRPr lang="es-CO" sz="6000" i="1" dirty="0">
              <a:solidFill>
                <a:srgbClr val="FFC000"/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sp>
        <p:nvSpPr>
          <p:cNvPr id="27" name="Flecha derecha 26"/>
          <p:cNvSpPr/>
          <p:nvPr/>
        </p:nvSpPr>
        <p:spPr>
          <a:xfrm>
            <a:off x="2881044" y="1492773"/>
            <a:ext cx="1722947" cy="1358020"/>
          </a:xfrm>
          <a:prstGeom prst="rightArrow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28" name="Flecha derecha 27"/>
          <p:cNvSpPr/>
          <p:nvPr/>
        </p:nvSpPr>
        <p:spPr>
          <a:xfrm>
            <a:off x="2881043" y="4207303"/>
            <a:ext cx="1722947" cy="1358020"/>
          </a:xfrm>
          <a:prstGeom prst="rightArrow">
            <a:avLst/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  <p:sp>
        <p:nvSpPr>
          <p:cNvPr id="17" name="Flecha derecha 16"/>
          <p:cNvSpPr/>
          <p:nvPr/>
        </p:nvSpPr>
        <p:spPr>
          <a:xfrm>
            <a:off x="2881045" y="2814576"/>
            <a:ext cx="1722947" cy="1358020"/>
          </a:xfrm>
          <a:prstGeom prst="rightArrow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825373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367</TotalTime>
  <Words>565</Words>
  <Application>Microsoft Office PowerPoint</Application>
  <PresentationFormat>Panorámica</PresentationFormat>
  <Paragraphs>55</Paragraphs>
  <Slides>23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33" baseType="lpstr">
      <vt:lpstr>Adobe Gothic Std B</vt:lpstr>
      <vt:lpstr>Aharoni</vt:lpstr>
      <vt:lpstr>Arabic Typesetting</vt:lpstr>
      <vt:lpstr>Arial</vt:lpstr>
      <vt:lpstr>Birch Std</vt:lpstr>
      <vt:lpstr>Calibri</vt:lpstr>
      <vt:lpstr>Calibri Light</vt:lpstr>
      <vt:lpstr>Clarendon Blk BT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Maria Fernanda Valencia Alaix</dc:creator>
  <cp:lastModifiedBy>maria fernanda valencia</cp:lastModifiedBy>
  <cp:revision>36</cp:revision>
  <dcterms:created xsi:type="dcterms:W3CDTF">2015-08-14T15:06:56Z</dcterms:created>
  <dcterms:modified xsi:type="dcterms:W3CDTF">2015-09-01T13:16:57Z</dcterms:modified>
</cp:coreProperties>
</file>